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32" autoAdjust="0"/>
    <p:restoredTop sz="73129" autoAdjust="0"/>
  </p:normalViewPr>
  <p:slideViewPr>
    <p:cSldViewPr>
      <p:cViewPr>
        <p:scale>
          <a:sx n="66" d="100"/>
          <a:sy n="66" d="100"/>
        </p:scale>
        <p:origin x="680"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ronsmackbook/Desktop/Accenture/Reac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onsmackbook/Desktop/Accenture/Reactio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[Reactions.xlsx]Reactions!PivotTable7</c:name>
    <c:fmtId val="15"/>
  </c:pivotSource>
  <c:chart>
    <c:title>
      <c:tx>
        <c:rich>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r>
              <a:rPr lang="en-US" sz="2400" b="1" dirty="0">
                <a:latin typeface="Arial" panose="020B0604020202020204" pitchFamily="34" charset="0"/>
                <a:cs typeface="Arial" panose="020B0604020202020204" pitchFamily="34" charset="0"/>
              </a:rPr>
              <a:t>Popularity % Share from Top 5 Categories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c:spPr>
        <c:marker>
          <c:symbol val="circle"/>
          <c:size val="6"/>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254000" sx="102000" sy="102000" algn="ctr" rotWithShape="0">
              <a:prstClr val="black">
                <a:alpha val="20000"/>
              </a:prstClr>
            </a:outerShdw>
          </a:effectLst>
        </c:spPr>
      </c:pivotFmt>
      <c:pivotFmt>
        <c:idx val="3"/>
        <c:spPr>
          <a:solidFill>
            <a:schemeClr val="accent1"/>
          </a:solidFill>
          <a:ln>
            <a:noFill/>
          </a:ln>
          <a:effectLst>
            <a:outerShdw blurRad="254000" sx="102000" sy="102000" algn="ctr" rotWithShape="0">
              <a:prstClr val="black">
                <a:alpha val="20000"/>
              </a:prstClr>
            </a:outerShdw>
          </a:effectLst>
        </c:spPr>
      </c:pivotFmt>
      <c:pivotFmt>
        <c:idx val="4"/>
        <c:spPr>
          <a:solidFill>
            <a:schemeClr val="accent1"/>
          </a:solidFill>
          <a:ln>
            <a:noFill/>
          </a:ln>
          <a:effectLst>
            <a:outerShdw blurRad="254000" sx="102000" sy="102000" algn="ctr" rotWithShape="0">
              <a:prstClr val="black">
                <a:alpha val="20000"/>
              </a:prstClr>
            </a:outerShdw>
          </a:effectLst>
        </c:spPr>
      </c:pivotFmt>
      <c:pivotFmt>
        <c:idx val="5"/>
        <c:spPr>
          <a:solidFill>
            <a:schemeClr val="accent1"/>
          </a:solidFill>
          <a:ln>
            <a:noFill/>
          </a:ln>
          <a:effectLst>
            <a:outerShdw blurRad="254000" sx="102000" sy="102000" algn="ctr" rotWithShape="0">
              <a:prstClr val="black">
                <a:alpha val="20000"/>
              </a:prstClr>
            </a:outerShdw>
          </a:effectLst>
        </c:spPr>
      </c:pivotFmt>
      <c:pivotFmt>
        <c:idx val="6"/>
        <c:spPr>
          <a:solidFill>
            <a:schemeClr val="accent1"/>
          </a:solidFill>
          <a:ln>
            <a:noFill/>
          </a:ln>
          <a:effectLst>
            <a:outerShdw blurRad="254000" sx="102000" sy="102000" algn="ctr" rotWithShape="0">
              <a:prstClr val="black">
                <a:alpha val="20000"/>
              </a:prstClr>
            </a:outerShdw>
          </a:effectLst>
        </c:spPr>
      </c:pivotFmt>
      <c:pivotFmt>
        <c:idx val="7"/>
        <c:spPr>
          <a:solidFill>
            <a:schemeClr val="accent1"/>
          </a:solidFill>
          <a:ln>
            <a:noFill/>
          </a:ln>
          <a:effectLst>
            <a:outerShdw blurRad="254000" sx="102000" sy="102000" algn="ctr" rotWithShape="0">
              <a:prstClr val="black">
                <a:alpha val="20000"/>
              </a:prstClr>
            </a:outerShdw>
          </a:effectLst>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c:spPr>
      </c:pivotFmt>
      <c:pivotFmt>
        <c:idx val="9"/>
        <c:spPr>
          <a:solidFill>
            <a:schemeClr val="accent1"/>
          </a:solidFill>
          <a:ln>
            <a:noFill/>
          </a:ln>
          <a:effectLst>
            <a:outerShdw blurRad="254000" sx="102000" sy="102000" algn="ctr" rotWithShape="0">
              <a:prstClr val="black">
                <a:alpha val="20000"/>
              </a:prstClr>
            </a:outerShdw>
          </a:effectLst>
        </c:spPr>
      </c:pivotFmt>
      <c:pivotFmt>
        <c:idx val="10"/>
        <c:spPr>
          <a:solidFill>
            <a:schemeClr val="accent1"/>
          </a:solidFill>
          <a:ln>
            <a:noFill/>
          </a:ln>
          <a:effectLst>
            <a:outerShdw blurRad="254000" sx="102000" sy="102000" algn="ctr" rotWithShape="0">
              <a:prstClr val="black">
                <a:alpha val="20000"/>
              </a:prstClr>
            </a:outerShdw>
          </a:effectLst>
        </c:spPr>
      </c:pivotFmt>
      <c:pivotFmt>
        <c:idx val="11"/>
        <c:spPr>
          <a:solidFill>
            <a:schemeClr val="accent1"/>
          </a:solidFill>
          <a:ln>
            <a:noFill/>
          </a:ln>
          <a:effectLst>
            <a:outerShdw blurRad="254000" sx="102000" sy="102000" algn="ctr" rotWithShape="0">
              <a:prstClr val="black">
                <a:alpha val="20000"/>
              </a:prstClr>
            </a:outerShdw>
          </a:effectLst>
        </c:spPr>
      </c:pivotFmt>
      <c:pivotFmt>
        <c:idx val="12"/>
        <c:spPr>
          <a:solidFill>
            <a:schemeClr val="accent1"/>
          </a:solidFill>
          <a:ln>
            <a:noFill/>
          </a:ln>
          <a:effectLst>
            <a:outerShdw blurRad="254000" sx="102000" sy="102000" algn="ctr" rotWithShape="0">
              <a:prstClr val="black">
                <a:alpha val="20000"/>
              </a:prstClr>
            </a:outerShdw>
          </a:effectLst>
        </c:spPr>
      </c:pivotFmt>
    </c:pivotFmts>
    <c:plotArea>
      <c:layout/>
      <c:doughnutChart>
        <c:varyColors val="1"/>
        <c:ser>
          <c:idx val="0"/>
          <c:order val="0"/>
          <c:tx>
            <c:strRef>
              <c:f>Reactions!$K$6</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EAB-514C-B101-19709A5BE56B}"/>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EAB-514C-B101-19709A5BE56B}"/>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6EAB-514C-B101-19709A5BE56B}"/>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6EAB-514C-B101-19709A5BE56B}"/>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6EAB-514C-B101-19709A5BE56B}"/>
              </c:ext>
            </c:extLst>
          </c:dPt>
          <c:dLbls>
            <c:numFmt formatCode="0.00%" sourceLinked="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Reactions!$J$7:$J$12</c:f>
              <c:strCache>
                <c:ptCount val="5"/>
                <c:pt idx="0">
                  <c:v>food</c:v>
                </c:pt>
                <c:pt idx="1">
                  <c:v>technology</c:v>
                </c:pt>
                <c:pt idx="2">
                  <c:v>healthy eating</c:v>
                </c:pt>
                <c:pt idx="3">
                  <c:v>science</c:v>
                </c:pt>
                <c:pt idx="4">
                  <c:v>Animals</c:v>
                </c:pt>
              </c:strCache>
            </c:strRef>
          </c:cat>
          <c:val>
            <c:numRef>
              <c:f>Reactions!$K$7:$K$12</c:f>
              <c:numCache>
                <c:formatCode>General</c:formatCode>
                <c:ptCount val="5"/>
                <c:pt idx="0">
                  <c:v>66676</c:v>
                </c:pt>
                <c:pt idx="1">
                  <c:v>68738</c:v>
                </c:pt>
                <c:pt idx="2">
                  <c:v>69339</c:v>
                </c:pt>
                <c:pt idx="3">
                  <c:v>71168</c:v>
                </c:pt>
                <c:pt idx="4">
                  <c:v>74965</c:v>
                </c:pt>
              </c:numCache>
            </c:numRef>
          </c:val>
          <c:extLst>
            <c:ext xmlns:c16="http://schemas.microsoft.com/office/drawing/2014/chart" uri="{C3380CC4-5D6E-409C-BE32-E72D297353CC}">
              <c16:uniqueId val="{0000000A-6EAB-514C-B101-19709A5BE56B}"/>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556237364795292"/>
          <c:y val="0.44779588120085539"/>
          <c:w val="0.26039861592207442"/>
          <c:h val="0.26104180691794243"/>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20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[Reactions.xlsx]Reactions!PivotTable7</c:name>
    <c:fmtId val="2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400" b="1" i="0" u="none" strike="noStrike" kern="1200" baseline="0">
                <a:solidFill>
                  <a:sysClr val="windowText" lastClr="000000">
                    <a:lumMod val="65000"/>
                    <a:lumOff val="35000"/>
                  </a:sysClr>
                </a:solidFill>
                <a:latin typeface="+mn-lt"/>
                <a:ea typeface="+mn-ea"/>
                <a:cs typeface="+mn-cs"/>
              </a:defRPr>
            </a:pPr>
            <a:r>
              <a:rPr lang="en-US" sz="2400" b="1" dirty="0">
                <a:latin typeface="Arial" panose="020B0604020202020204" pitchFamily="34" charset="0"/>
                <a:cs typeface="Arial" panose="020B0604020202020204" pitchFamily="34" charset="0"/>
              </a:rPr>
              <a:t>Top 5 Categories by Aggregated “Popularity” Score</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2400" b="1" i="0" u="none" strike="noStrike" kern="120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0"/>
              <c:y val="-6.132879045996599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2"/>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0"/>
              <c:y val="-5.7921635434412297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3"/>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2.4242424242425131E-3"/>
              <c:y val="-7.8364565587734247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4"/>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2.4242424242424242E-3"/>
              <c:y val="-5.4514480408858604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5"/>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0"/>
              <c:y val="-8.8586030664395299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6"/>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7"/>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0"/>
              <c:y val="-8.8586030664395299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8"/>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2.4242424242424242E-3"/>
              <c:y val="-5.4514480408858604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9"/>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2.4242424242425131E-3"/>
              <c:y val="-7.8364565587734247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0"/>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0"/>
              <c:y val="-6.132879045996599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1"/>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0"/>
              <c:y val="-5.7921635434412297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2"/>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3"/>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0"/>
              <c:y val="-8.8586030664395299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4"/>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2.4242424242424242E-3"/>
              <c:y val="-5.4514480408858604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5"/>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2.4242424242425131E-3"/>
              <c:y val="-7.8364565587734247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6"/>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0"/>
              <c:y val="-6.132879045996599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
        <c:idx val="17"/>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dLbl>
          <c:idx val="0"/>
          <c:layout>
            <c:manualLayout>
              <c:x val="0"/>
              <c:y val="-5.7921635434412297E-2"/>
            </c:manualLayout>
          </c:layout>
          <c:numFmt formatCode="#,##0\K" sourceLinked="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extLst>
            <c:ext xmlns:c15="http://schemas.microsoft.com/office/drawing/2012/chart" uri="{CE6537A1-D6FC-4f65-9D91-7224C49458BB}"/>
          </c:extLst>
        </c:dLbl>
      </c:pivotFmt>
    </c:pivotFmts>
    <c:view3D>
      <c:rotX val="15"/>
      <c:rotY val="2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Reactions!$K$6</c:f>
              <c:strCache>
                <c:ptCount val="1"/>
                <c:pt idx="0">
                  <c:v>Total</c:v>
                </c:pt>
              </c:strCache>
            </c:strRef>
          </c:tx>
          <c:spPr>
            <a:solidFill>
              <a:schemeClr val="tx2"/>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invertIfNegative val="0"/>
          <c:dLbls>
            <c:dLbl>
              <c:idx val="0"/>
              <c:layout>
                <c:manualLayout>
                  <c:x val="-1.6838059104769762E-3"/>
                  <c:y val="-2.9794073100209841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9480-E248-B974-2EFD0CFE58EB}"/>
                </c:ext>
              </c:extLst>
            </c:dLbl>
            <c:dLbl>
              <c:idx val="1"/>
              <c:layout>
                <c:manualLayout>
                  <c:x val="2.6271349697716447E-3"/>
                  <c:y val="-3.0306017470373942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9480-E248-B974-2EFD0CFE58EB}"/>
                </c:ext>
              </c:extLst>
            </c:dLbl>
            <c:dLbl>
              <c:idx val="2"/>
              <c:layout>
                <c:manualLayout>
                  <c:x val="2.6271349697716447E-3"/>
                  <c:y val="-3.1676830214738876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9480-E248-B974-2EFD0CFE58EB}"/>
                </c:ext>
              </c:extLst>
            </c:dLbl>
            <c:dLbl>
              <c:idx val="3"/>
              <c:layout>
                <c:manualLayout>
                  <c:x val="-1.6838059104770688E-3"/>
                  <c:y val="-2.847445479286131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9480-E248-B974-2EFD0CFE58EB}"/>
                </c:ext>
              </c:extLst>
            </c:dLbl>
            <c:dLbl>
              <c:idx val="4"/>
              <c:layout>
                <c:manualLayout>
                  <c:x val="-1.6838059104769454E-3"/>
                  <c:y val="-4.2359039657716188E-2"/>
                </c:manualLayout>
              </c:layout>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9480-E248-B974-2EFD0CFE58EB}"/>
                </c:ext>
              </c:extLst>
            </c:dLbl>
            <c:numFmt formatCode="#,##0\K"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Reactions!$J$7:$J$12</c:f>
              <c:strCache>
                <c:ptCount val="5"/>
                <c:pt idx="0">
                  <c:v>food</c:v>
                </c:pt>
                <c:pt idx="1">
                  <c:v>technology</c:v>
                </c:pt>
                <c:pt idx="2">
                  <c:v>healthy eating</c:v>
                </c:pt>
                <c:pt idx="3">
                  <c:v>science</c:v>
                </c:pt>
                <c:pt idx="4">
                  <c:v>Animals</c:v>
                </c:pt>
              </c:strCache>
            </c:strRef>
          </c:cat>
          <c:val>
            <c:numRef>
              <c:f>Reactions!$K$7:$K$12</c:f>
              <c:numCache>
                <c:formatCode>General</c:formatCode>
                <c:ptCount val="5"/>
                <c:pt idx="0">
                  <c:v>66676</c:v>
                </c:pt>
                <c:pt idx="1">
                  <c:v>68738</c:v>
                </c:pt>
                <c:pt idx="2">
                  <c:v>69339</c:v>
                </c:pt>
                <c:pt idx="3">
                  <c:v>71168</c:v>
                </c:pt>
                <c:pt idx="4">
                  <c:v>74965</c:v>
                </c:pt>
              </c:numCache>
            </c:numRef>
          </c:val>
          <c:extLst>
            <c:ext xmlns:c16="http://schemas.microsoft.com/office/drawing/2014/chart" uri="{C3380CC4-5D6E-409C-BE32-E72D297353CC}">
              <c16:uniqueId val="{00000005-9480-E248-B974-2EFD0CFE58EB}"/>
            </c:ext>
          </c:extLst>
        </c:ser>
        <c:dLbls>
          <c:showLegendKey val="0"/>
          <c:showVal val="1"/>
          <c:showCatName val="0"/>
          <c:showSerName val="0"/>
          <c:showPercent val="0"/>
          <c:showBubbleSize val="0"/>
        </c:dLbls>
        <c:gapWidth val="100"/>
        <c:shape val="box"/>
        <c:axId val="1732809727"/>
        <c:axId val="2136726271"/>
        <c:axId val="0"/>
      </c:bar3DChart>
      <c:catAx>
        <c:axId val="1732809727"/>
        <c:scaling>
          <c:orientation val="minMax"/>
        </c:scaling>
        <c:delete val="0"/>
        <c:axPos val="b"/>
        <c:numFmt formatCode="General" sourceLinked="1"/>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36726271"/>
        <c:crosses val="autoZero"/>
        <c:auto val="1"/>
        <c:lblAlgn val="ctr"/>
        <c:lblOffset val="100"/>
        <c:noMultiLvlLbl val="0"/>
      </c:catAx>
      <c:valAx>
        <c:axId val="2136726271"/>
        <c:scaling>
          <c:orientation val="minMax"/>
        </c:scaling>
        <c:delete val="0"/>
        <c:axPos val="l"/>
        <c:majorGridlines>
          <c:spPr>
            <a:ln w="9525" cap="flat" cmpd="sng" algn="ctr">
              <a:noFill/>
              <a:round/>
            </a:ln>
            <a:effectLst/>
          </c:spPr>
        </c:majorGridlines>
        <c:numFmt formatCode="#,##0\K" sourceLinked="0"/>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1732809727"/>
        <c:crosses val="autoZero"/>
        <c:crossBetween val="between"/>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lumMod val="10000"/>
        <a:lumOff val="90000"/>
      </a:schemeClr>
    </a:solidFill>
    <a:ln w="9525" cap="flat" cmpd="sng" algn="ctr">
      <a:solidFill>
        <a:schemeClr val="tx1">
          <a:lumMod val="15000"/>
          <a:lumOff val="85000"/>
        </a:schemeClr>
      </a:solidFill>
      <a:round/>
    </a:ln>
    <a:effectLst/>
    <a:scene3d>
      <a:camera prst="orthographicFront"/>
      <a:lightRig rig="threePt" dir="t"/>
    </a:scene3d>
    <a:sp3d/>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US"/>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rPr>
              <a:t>Social Buzz 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US"/>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7465" y="1454169"/>
            <a:ext cx="8673443" cy="6677388"/>
            <a:chOff x="0" y="0"/>
            <a:chExt cx="11564591" cy="6609499"/>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rPr>
                <a:t>Today's agenda</a:t>
              </a:r>
            </a:p>
          </p:txBody>
        </p:sp>
        <p:sp>
          <p:nvSpPr>
            <p:cNvPr id="4" name="TextBox 4"/>
            <p:cNvSpPr txBox="1"/>
            <p:nvPr/>
          </p:nvSpPr>
          <p:spPr>
            <a:xfrm>
              <a:off x="0" y="2298166"/>
              <a:ext cx="11564591" cy="4311333"/>
            </a:xfrm>
            <a:prstGeom prst="rect">
              <a:avLst/>
            </a:prstGeom>
          </p:spPr>
          <p:txBody>
            <a:bodyPr lIns="0" tIns="0" rIns="0" bIns="0" rtlCol="0" anchor="t">
              <a:spAutoFit/>
            </a:bodyPr>
            <a:lstStyle/>
            <a:p>
              <a:pPr>
                <a:lnSpc>
                  <a:spcPct val="150000"/>
                </a:lnSpc>
              </a:pPr>
              <a:r>
                <a:rPr lang="en-US" sz="3200" spc="-19" dirty="0">
                  <a:solidFill>
                    <a:srgbClr val="000000"/>
                  </a:solidFill>
                </a:rPr>
                <a:t>Project recap</a:t>
              </a:r>
            </a:p>
            <a:p>
              <a:pPr>
                <a:lnSpc>
                  <a:spcPct val="150000"/>
                </a:lnSpc>
              </a:pPr>
              <a:r>
                <a:rPr lang="en-US" sz="3200" spc="-19" dirty="0">
                  <a:solidFill>
                    <a:srgbClr val="000000"/>
                  </a:solidFill>
                </a:rPr>
                <a:t>Problem</a:t>
              </a:r>
            </a:p>
            <a:p>
              <a:pPr>
                <a:lnSpc>
                  <a:spcPct val="150000"/>
                </a:lnSpc>
              </a:pPr>
              <a:r>
                <a:rPr lang="en-US" sz="3200" spc="-19" dirty="0">
                  <a:solidFill>
                    <a:srgbClr val="000000"/>
                  </a:solidFill>
                </a:rPr>
                <a:t>The Analytics team</a:t>
              </a:r>
            </a:p>
            <a:p>
              <a:pPr>
                <a:lnSpc>
                  <a:spcPct val="150000"/>
                </a:lnSpc>
              </a:pPr>
              <a:r>
                <a:rPr lang="en-US" sz="3200" spc="-19" dirty="0">
                  <a:solidFill>
                    <a:srgbClr val="000000"/>
                  </a:solidFill>
                </a:rPr>
                <a:t>Process</a:t>
              </a:r>
            </a:p>
            <a:p>
              <a:pPr>
                <a:lnSpc>
                  <a:spcPct val="150000"/>
                </a:lnSpc>
              </a:pPr>
              <a:r>
                <a:rPr lang="en-US" sz="3200" spc="-19" dirty="0">
                  <a:solidFill>
                    <a:srgbClr val="000000"/>
                  </a:solidFill>
                </a:rPr>
                <a:t>Insights</a:t>
              </a:r>
            </a:p>
            <a:p>
              <a:pPr>
                <a:lnSpc>
                  <a:spcPct val="150000"/>
                </a:lnSpc>
              </a:pPr>
              <a:r>
                <a:rPr lang="en-US" sz="3200" spc="-19" dirty="0">
                  <a:solidFill>
                    <a:srgbClr val="000000"/>
                  </a:solidFill>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8763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pPr algn="r"/>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rPr>
              <a:t>Project Recap</a:t>
            </a:r>
          </a:p>
        </p:txBody>
      </p:sp>
      <p:sp>
        <p:nvSpPr>
          <p:cNvPr id="34" name="TextBox 33">
            <a:extLst>
              <a:ext uri="{FF2B5EF4-FFF2-40B4-BE49-F238E27FC236}">
                <a16:creationId xmlns:a16="http://schemas.microsoft.com/office/drawing/2014/main" id="{A527F2AB-BA8C-00C7-F397-D04888CB6CFE}"/>
              </a:ext>
            </a:extLst>
          </p:cNvPr>
          <p:cNvSpPr txBox="1"/>
          <p:nvPr/>
        </p:nvSpPr>
        <p:spPr>
          <a:xfrm>
            <a:off x="8857865" y="2181373"/>
            <a:ext cx="7010400" cy="5970865"/>
          </a:xfrm>
          <a:prstGeom prst="rect">
            <a:avLst/>
          </a:prstGeom>
          <a:noFill/>
        </p:spPr>
        <p:txBody>
          <a:bodyPr wrap="square" rtlCol="0">
            <a:spAutoFit/>
          </a:bodyPr>
          <a:lstStyle/>
          <a:p>
            <a:pPr algn="ctr"/>
            <a:r>
              <a:rPr lang="en-US" sz="3600" b="1" dirty="0"/>
              <a:t>Social Buzz is a fast-growing Social media &amp; content creation company </a:t>
            </a:r>
          </a:p>
          <a:p>
            <a:pPr algn="ctr"/>
            <a:r>
              <a:rPr lang="en-US" sz="3600" b="1" dirty="0"/>
              <a:t>that need to adapt quickly to its global scale  </a:t>
            </a:r>
          </a:p>
          <a:p>
            <a:pPr algn="ctr"/>
            <a:endParaRPr lang="en-US" sz="2800" dirty="0"/>
          </a:p>
          <a:p>
            <a:endParaRPr lang="en-US" dirty="0"/>
          </a:p>
          <a:p>
            <a:r>
              <a:rPr lang="en-US" sz="2400" dirty="0"/>
              <a:t>Accenture is running a 3-month initial project to prove to them that we are the best firm to work with. They are expecting the following: </a:t>
            </a:r>
          </a:p>
          <a:p>
            <a:pPr marL="285750" indent="-285750">
              <a:buFont typeface="Arial" panose="020B0604020202020204" pitchFamily="34" charset="0"/>
              <a:buChar char="•"/>
            </a:pPr>
            <a:r>
              <a:rPr lang="en-US" sz="2400" dirty="0"/>
              <a:t>An audit of their big data practice </a:t>
            </a:r>
          </a:p>
          <a:p>
            <a:pPr marL="285750" indent="-285750">
              <a:buFont typeface="Arial" panose="020B0604020202020204" pitchFamily="34" charset="0"/>
              <a:buChar char="•"/>
            </a:pPr>
            <a:r>
              <a:rPr lang="en-US" sz="2400" dirty="0"/>
              <a:t>Recommendations for a successful IPO</a:t>
            </a:r>
          </a:p>
          <a:p>
            <a:pPr marL="285750" indent="-285750">
              <a:buFont typeface="Arial" panose="020B0604020202020204" pitchFamily="34" charset="0"/>
              <a:buChar char="•"/>
            </a:pPr>
            <a:r>
              <a:rPr lang="en-US" sz="2400" dirty="0"/>
              <a:t>An analysis of their content categories that highlights the top 5 categories with the largest aggregate popularity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rPr>
              <a:t>Problem</a:t>
            </a:r>
          </a:p>
        </p:txBody>
      </p:sp>
      <p:sp>
        <p:nvSpPr>
          <p:cNvPr id="22" name="TextBox 21">
            <a:extLst>
              <a:ext uri="{FF2B5EF4-FFF2-40B4-BE49-F238E27FC236}">
                <a16:creationId xmlns:a16="http://schemas.microsoft.com/office/drawing/2014/main" id="{333F2E25-9B3D-253D-A032-C12A76E59970}"/>
              </a:ext>
            </a:extLst>
          </p:cNvPr>
          <p:cNvSpPr txBox="1"/>
          <p:nvPr/>
        </p:nvSpPr>
        <p:spPr>
          <a:xfrm>
            <a:off x="2286000" y="5143500"/>
            <a:ext cx="7341054" cy="4401205"/>
          </a:xfrm>
          <a:prstGeom prst="rect">
            <a:avLst/>
          </a:prstGeom>
          <a:noFill/>
        </p:spPr>
        <p:txBody>
          <a:bodyPr wrap="square" rtlCol="0">
            <a:spAutoFit/>
          </a:bodyPr>
          <a:lstStyle/>
          <a:p>
            <a:r>
              <a:rPr lang="en-US" sz="2800" b="1" dirty="0">
                <a:solidFill>
                  <a:schemeClr val="bg1"/>
                </a:solidFill>
              </a:rPr>
              <a:t>Every day over 100,000 pieces of content are posted</a:t>
            </a:r>
          </a:p>
          <a:p>
            <a:endParaRPr lang="en-US" sz="2800" b="1" dirty="0">
              <a:solidFill>
                <a:schemeClr val="bg1"/>
              </a:solidFill>
            </a:endParaRPr>
          </a:p>
          <a:p>
            <a:r>
              <a:rPr lang="en-US" sz="2800" b="1" dirty="0">
                <a:solidFill>
                  <a:schemeClr val="bg1"/>
                </a:solidFill>
              </a:rPr>
              <a:t>Data is highly unstructured </a:t>
            </a:r>
          </a:p>
          <a:p>
            <a:endParaRPr lang="en-US" sz="2800" b="1" dirty="0">
              <a:solidFill>
                <a:schemeClr val="bg1"/>
              </a:solidFill>
            </a:endParaRPr>
          </a:p>
          <a:p>
            <a:r>
              <a:rPr lang="en-US" sz="2800" b="1" dirty="0">
                <a:solidFill>
                  <a:schemeClr val="bg1"/>
                </a:solidFill>
              </a:rPr>
              <a:t>Requires </a:t>
            </a:r>
            <a:r>
              <a:rPr lang="en-IN" sz="2800" b="1" dirty="0">
                <a:solidFill>
                  <a:schemeClr val="bg1"/>
                </a:solidFill>
              </a:rPr>
              <a:t>highly complex technology to </a:t>
            </a:r>
            <a:r>
              <a:rPr lang="en-US" sz="2800" b="1" dirty="0">
                <a:solidFill>
                  <a:schemeClr val="bg1"/>
                </a:solidFill>
              </a:rPr>
              <a:t>manage and maintain</a:t>
            </a:r>
          </a:p>
          <a:p>
            <a:endParaRPr lang="en-US" sz="2800" b="1" dirty="0">
              <a:solidFill>
                <a:schemeClr val="bg1"/>
              </a:solidFill>
            </a:endParaRPr>
          </a:p>
          <a:p>
            <a:r>
              <a:rPr lang="en-US" sz="2800" b="1" dirty="0">
                <a:solidFill>
                  <a:schemeClr val="bg1"/>
                </a:solidFill>
              </a:rPr>
              <a:t>Analyze top 5 categories with the largest aggregate popularity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2" y="406152"/>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US"/>
          </a:p>
        </p:txBody>
      </p:sp>
      <p:grpSp>
        <p:nvGrpSpPr>
          <p:cNvPr id="21" name="Group 21"/>
          <p:cNvGrpSpPr>
            <a:grpSpLocks noChangeAspect="1"/>
          </p:cNvGrpSpPr>
          <p:nvPr/>
        </p:nvGrpSpPr>
        <p:grpSpPr>
          <a:xfrm>
            <a:off x="11938092" y="3797453"/>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95310" y="3935328"/>
            <a:ext cx="2187334" cy="2123082"/>
            <a:chOff x="-119120" y="66269"/>
            <a:chExt cx="6542158" cy="6349987"/>
          </a:xfrm>
        </p:grpSpPr>
        <p:sp>
          <p:nvSpPr>
            <p:cNvPr id="24" name="Freeform 24"/>
            <p:cNvSpPr/>
            <p:nvPr/>
          </p:nvSpPr>
          <p:spPr>
            <a:xfrm>
              <a:off x="-119120" y="66269"/>
              <a:ext cx="6542158" cy="6244243"/>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txBody>
            <a:bodyPr/>
            <a:lstStyle/>
            <a:p>
              <a:endParaRPr lang="en-US" dirty="0"/>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grpSp>
        <p:nvGrpSpPr>
          <p:cNvPr id="26" name="Group 26"/>
          <p:cNvGrpSpPr>
            <a:grpSpLocks noChangeAspect="1"/>
          </p:cNvGrpSpPr>
          <p:nvPr/>
        </p:nvGrpSpPr>
        <p:grpSpPr>
          <a:xfrm>
            <a:off x="11938092" y="874008"/>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531514" y="631977"/>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rPr>
              <a:t>The Analytics team</a:t>
            </a:r>
          </a:p>
        </p:txBody>
      </p:sp>
      <p:sp>
        <p:nvSpPr>
          <p:cNvPr id="33" name="Freeform 27">
            <a:extLst>
              <a:ext uri="{FF2B5EF4-FFF2-40B4-BE49-F238E27FC236}">
                <a16:creationId xmlns:a16="http://schemas.microsoft.com/office/drawing/2014/main" id="{9836FD80-3897-08E9-E5AC-21995376BF23}"/>
              </a:ext>
            </a:extLst>
          </p:cNvPr>
          <p:cNvSpPr/>
          <p:nvPr/>
        </p:nvSpPr>
        <p:spPr>
          <a:xfrm>
            <a:off x="11938092" y="6987768"/>
            <a:ext cx="2085137" cy="2085137"/>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pic>
        <p:nvPicPr>
          <p:cNvPr id="38" name="Picture 37">
            <a:extLst>
              <a:ext uri="{FF2B5EF4-FFF2-40B4-BE49-F238E27FC236}">
                <a16:creationId xmlns:a16="http://schemas.microsoft.com/office/drawing/2014/main" id="{E9E3A715-F709-3136-98BC-A860F1A5B958}"/>
              </a:ext>
            </a:extLst>
          </p:cNvPr>
          <p:cNvPicPr>
            <a:picLocks noChangeAspect="1"/>
          </p:cNvPicPr>
          <p:nvPr/>
        </p:nvPicPr>
        <p:blipFill>
          <a:blip r:embed="rId7">
            <a:extLst>
              <a:ext uri="{28A0092B-C50C-407E-A947-70E740481C1C}">
                <a14:useLocalDpi xmlns:a14="http://schemas.microsoft.com/office/drawing/2010/main" val="0"/>
              </a:ext>
            </a:extLst>
          </a:blip>
          <a:srcRect t="7955" b="7955"/>
          <a:stretch/>
        </p:blipFill>
        <p:spPr>
          <a:xfrm>
            <a:off x="11626007" y="6715043"/>
            <a:ext cx="2085137" cy="2240805"/>
          </a:xfrm>
          <a:prstGeom prst="ellipse">
            <a:avLst/>
          </a:prstGeom>
        </p:spPr>
      </p:pic>
      <p:sp>
        <p:nvSpPr>
          <p:cNvPr id="39" name="Freeform 25">
            <a:extLst>
              <a:ext uri="{FF2B5EF4-FFF2-40B4-BE49-F238E27FC236}">
                <a16:creationId xmlns:a16="http://schemas.microsoft.com/office/drawing/2014/main" id="{25D010A0-B02E-B678-69A4-6CD7F28F387D}"/>
              </a:ext>
            </a:extLst>
          </p:cNvPr>
          <p:cNvSpPr/>
          <p:nvPr/>
        </p:nvSpPr>
        <p:spPr>
          <a:xfrm>
            <a:off x="11628530" y="6715044"/>
            <a:ext cx="2123087" cy="2240805"/>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US"/>
          </a:p>
        </p:txBody>
      </p:sp>
      <p:sp>
        <p:nvSpPr>
          <p:cNvPr id="40" name="TextBox 39">
            <a:extLst>
              <a:ext uri="{FF2B5EF4-FFF2-40B4-BE49-F238E27FC236}">
                <a16:creationId xmlns:a16="http://schemas.microsoft.com/office/drawing/2014/main" id="{5BC58947-8423-7355-8B18-C13EEFD0BDE9}"/>
              </a:ext>
            </a:extLst>
          </p:cNvPr>
          <p:cNvSpPr txBox="1"/>
          <p:nvPr/>
        </p:nvSpPr>
        <p:spPr>
          <a:xfrm>
            <a:off x="14478416" y="4412093"/>
            <a:ext cx="3352800" cy="1169551"/>
          </a:xfrm>
          <a:prstGeom prst="rect">
            <a:avLst/>
          </a:prstGeom>
          <a:noFill/>
        </p:spPr>
        <p:txBody>
          <a:bodyPr wrap="square" rtlCol="0">
            <a:spAutoFit/>
          </a:bodyPr>
          <a:lstStyle/>
          <a:p>
            <a:r>
              <a:rPr lang="en-IN" sz="2800" b="1" dirty="0">
                <a:effectLst/>
              </a:rPr>
              <a:t>Marcus Rompton</a:t>
            </a:r>
          </a:p>
          <a:p>
            <a:r>
              <a:rPr lang="en-IN" sz="2400" dirty="0">
                <a:effectLst/>
              </a:rPr>
              <a:t>Senior Principle</a:t>
            </a:r>
          </a:p>
          <a:p>
            <a:endParaRPr lang="en-US" dirty="0"/>
          </a:p>
        </p:txBody>
      </p:sp>
      <p:sp>
        <p:nvSpPr>
          <p:cNvPr id="41" name="TextBox 40">
            <a:extLst>
              <a:ext uri="{FF2B5EF4-FFF2-40B4-BE49-F238E27FC236}">
                <a16:creationId xmlns:a16="http://schemas.microsoft.com/office/drawing/2014/main" id="{AAFE3FE5-3333-A741-B029-B89CBCB75375}"/>
              </a:ext>
            </a:extLst>
          </p:cNvPr>
          <p:cNvSpPr txBox="1"/>
          <p:nvPr/>
        </p:nvSpPr>
        <p:spPr>
          <a:xfrm>
            <a:off x="14435699" y="1147134"/>
            <a:ext cx="3413424" cy="1169551"/>
          </a:xfrm>
          <a:prstGeom prst="rect">
            <a:avLst/>
          </a:prstGeom>
          <a:noFill/>
        </p:spPr>
        <p:txBody>
          <a:bodyPr wrap="square" rtlCol="0">
            <a:spAutoFit/>
          </a:bodyPr>
          <a:lstStyle/>
          <a:p>
            <a:r>
              <a:rPr lang="en-IN" sz="2800" b="1" dirty="0"/>
              <a:t>Andrew Fleming</a:t>
            </a:r>
          </a:p>
          <a:p>
            <a:r>
              <a:rPr lang="en-IN" sz="2400" dirty="0">
                <a:effectLst/>
              </a:rPr>
              <a:t>Chief Technical Architect</a:t>
            </a:r>
          </a:p>
          <a:p>
            <a:endParaRPr lang="en-US" dirty="0"/>
          </a:p>
        </p:txBody>
      </p:sp>
      <p:sp>
        <p:nvSpPr>
          <p:cNvPr id="42" name="TextBox 41">
            <a:extLst>
              <a:ext uri="{FF2B5EF4-FFF2-40B4-BE49-F238E27FC236}">
                <a16:creationId xmlns:a16="http://schemas.microsoft.com/office/drawing/2014/main" id="{FF5A5CBF-3C19-22B9-4B56-F3E935C1DF56}"/>
              </a:ext>
            </a:extLst>
          </p:cNvPr>
          <p:cNvSpPr txBox="1"/>
          <p:nvPr/>
        </p:nvSpPr>
        <p:spPr>
          <a:xfrm>
            <a:off x="14462147" y="7323370"/>
            <a:ext cx="3352800" cy="1169551"/>
          </a:xfrm>
          <a:prstGeom prst="rect">
            <a:avLst/>
          </a:prstGeom>
          <a:noFill/>
        </p:spPr>
        <p:txBody>
          <a:bodyPr wrap="square" rtlCol="0">
            <a:spAutoFit/>
          </a:bodyPr>
          <a:lstStyle/>
          <a:p>
            <a:r>
              <a:rPr lang="en-IN" sz="2800" b="1" dirty="0">
                <a:effectLst/>
              </a:rPr>
              <a:t>Rounak Saha</a:t>
            </a:r>
          </a:p>
          <a:p>
            <a:r>
              <a:rPr lang="en-IN" sz="2400" dirty="0">
                <a:effectLst/>
              </a:rPr>
              <a:t>Data Analyst</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US"/>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rPr>
              <a:t>3</a:t>
            </a:r>
          </a:p>
        </p:txBody>
      </p:sp>
      <p:sp>
        <p:nvSpPr>
          <p:cNvPr id="41" name="TextBox 40">
            <a:extLst>
              <a:ext uri="{FF2B5EF4-FFF2-40B4-BE49-F238E27FC236}">
                <a16:creationId xmlns:a16="http://schemas.microsoft.com/office/drawing/2014/main" id="{38D4C39A-FF85-6D6B-A855-F0FA70C3E7C8}"/>
              </a:ext>
            </a:extLst>
          </p:cNvPr>
          <p:cNvSpPr txBox="1"/>
          <p:nvPr/>
        </p:nvSpPr>
        <p:spPr>
          <a:xfrm>
            <a:off x="4401879" y="1616149"/>
            <a:ext cx="3675365" cy="584775"/>
          </a:xfrm>
          <a:prstGeom prst="rect">
            <a:avLst/>
          </a:prstGeom>
          <a:noFill/>
        </p:spPr>
        <p:txBody>
          <a:bodyPr wrap="none" rtlCol="0">
            <a:spAutoFit/>
          </a:bodyPr>
          <a:lstStyle/>
          <a:p>
            <a:r>
              <a:rPr lang="en-US" sz="3200" b="1" dirty="0">
                <a:solidFill>
                  <a:schemeClr val="bg1"/>
                </a:solidFill>
              </a:rPr>
              <a:t>Data Understanding </a:t>
            </a:r>
          </a:p>
        </p:txBody>
      </p:sp>
      <p:sp>
        <p:nvSpPr>
          <p:cNvPr id="42" name="TextBox 41">
            <a:extLst>
              <a:ext uri="{FF2B5EF4-FFF2-40B4-BE49-F238E27FC236}">
                <a16:creationId xmlns:a16="http://schemas.microsoft.com/office/drawing/2014/main" id="{9CC59A05-0012-1103-ACCD-9C60EDE044C1}"/>
              </a:ext>
            </a:extLst>
          </p:cNvPr>
          <p:cNvSpPr txBox="1"/>
          <p:nvPr/>
        </p:nvSpPr>
        <p:spPr>
          <a:xfrm>
            <a:off x="6018028" y="3189767"/>
            <a:ext cx="1534266" cy="369332"/>
          </a:xfrm>
          <a:prstGeom prst="rect">
            <a:avLst/>
          </a:prstGeom>
          <a:noFill/>
        </p:spPr>
        <p:txBody>
          <a:bodyPr wrap="none" rtlCol="0">
            <a:spAutoFit/>
          </a:bodyPr>
          <a:lstStyle>
            <a:defPPr>
              <a:defRPr lang="en-US"/>
            </a:defPPr>
            <a:lvl1pPr>
              <a:defRPr sz="3200" b="1">
                <a:solidFill>
                  <a:schemeClr val="bg1"/>
                </a:solidFill>
              </a:defRPr>
            </a:lvl1pPr>
          </a:lstStyle>
          <a:p>
            <a:r>
              <a:rPr lang="en-US" dirty="0"/>
              <a:t>Data Cleaning </a:t>
            </a:r>
          </a:p>
        </p:txBody>
      </p:sp>
      <p:sp>
        <p:nvSpPr>
          <p:cNvPr id="43" name="TextBox 42">
            <a:extLst>
              <a:ext uri="{FF2B5EF4-FFF2-40B4-BE49-F238E27FC236}">
                <a16:creationId xmlns:a16="http://schemas.microsoft.com/office/drawing/2014/main" id="{CD9C21D9-C548-1781-2300-7E9638533AF8}"/>
              </a:ext>
            </a:extLst>
          </p:cNvPr>
          <p:cNvSpPr txBox="1"/>
          <p:nvPr/>
        </p:nvSpPr>
        <p:spPr>
          <a:xfrm>
            <a:off x="7825563" y="4805916"/>
            <a:ext cx="2810578" cy="584775"/>
          </a:xfrm>
          <a:prstGeom prst="rect">
            <a:avLst/>
          </a:prstGeom>
          <a:noFill/>
        </p:spPr>
        <p:txBody>
          <a:bodyPr wrap="none" rtlCol="0">
            <a:spAutoFit/>
          </a:bodyPr>
          <a:lstStyle/>
          <a:p>
            <a:r>
              <a:rPr lang="en-US" sz="3200" b="1" dirty="0">
                <a:solidFill>
                  <a:schemeClr val="bg1"/>
                </a:solidFill>
              </a:rPr>
              <a:t>Data</a:t>
            </a:r>
            <a:r>
              <a:rPr lang="en-US" dirty="0"/>
              <a:t> </a:t>
            </a:r>
            <a:r>
              <a:rPr lang="en-US" sz="3200" b="1" dirty="0">
                <a:solidFill>
                  <a:schemeClr val="bg1"/>
                </a:solidFill>
              </a:rPr>
              <a:t>Modelling</a:t>
            </a:r>
            <a:r>
              <a:rPr lang="en-US" dirty="0"/>
              <a:t> </a:t>
            </a:r>
          </a:p>
        </p:txBody>
      </p:sp>
      <p:sp>
        <p:nvSpPr>
          <p:cNvPr id="44" name="TextBox 43">
            <a:extLst>
              <a:ext uri="{FF2B5EF4-FFF2-40B4-BE49-F238E27FC236}">
                <a16:creationId xmlns:a16="http://schemas.microsoft.com/office/drawing/2014/main" id="{EBD01831-9B7D-81BA-21DF-1B2CEE7BBD9F}"/>
              </a:ext>
            </a:extLst>
          </p:cNvPr>
          <p:cNvSpPr txBox="1"/>
          <p:nvPr/>
        </p:nvSpPr>
        <p:spPr>
          <a:xfrm>
            <a:off x="9909544" y="6358270"/>
            <a:ext cx="1426353" cy="369332"/>
          </a:xfrm>
          <a:prstGeom prst="rect">
            <a:avLst/>
          </a:prstGeom>
          <a:noFill/>
        </p:spPr>
        <p:txBody>
          <a:bodyPr wrap="none" rtlCol="0">
            <a:spAutoFit/>
          </a:bodyPr>
          <a:lstStyle>
            <a:defPPr>
              <a:defRPr lang="en-US"/>
            </a:defPPr>
            <a:lvl1pPr>
              <a:defRPr sz="3200" b="1">
                <a:solidFill>
                  <a:schemeClr val="bg1"/>
                </a:solidFill>
              </a:defRPr>
            </a:lvl1pPr>
          </a:lstStyle>
          <a:p>
            <a:r>
              <a:rPr lang="en-US"/>
              <a:t>Data Analysis</a:t>
            </a:r>
            <a:endParaRPr lang="en-US" dirty="0"/>
          </a:p>
        </p:txBody>
      </p:sp>
      <p:sp>
        <p:nvSpPr>
          <p:cNvPr id="45" name="TextBox 44">
            <a:extLst>
              <a:ext uri="{FF2B5EF4-FFF2-40B4-BE49-F238E27FC236}">
                <a16:creationId xmlns:a16="http://schemas.microsoft.com/office/drawing/2014/main" id="{35FB15DA-5401-2676-9810-5014586ED9AA}"/>
              </a:ext>
            </a:extLst>
          </p:cNvPr>
          <p:cNvSpPr txBox="1"/>
          <p:nvPr/>
        </p:nvSpPr>
        <p:spPr>
          <a:xfrm>
            <a:off x="11568223" y="8144540"/>
            <a:ext cx="1910459" cy="369332"/>
          </a:xfrm>
          <a:prstGeom prst="rect">
            <a:avLst/>
          </a:prstGeom>
          <a:noFill/>
        </p:spPr>
        <p:txBody>
          <a:bodyPr wrap="none" rtlCol="0">
            <a:spAutoFit/>
          </a:bodyPr>
          <a:lstStyle>
            <a:defPPr>
              <a:defRPr lang="en-US"/>
            </a:defPPr>
            <a:lvl1pPr>
              <a:defRPr sz="3200" b="1">
                <a:solidFill>
                  <a:schemeClr val="bg1"/>
                </a:solidFill>
              </a:defRPr>
            </a:lvl1pPr>
          </a:lstStyle>
          <a:p>
            <a:r>
              <a:rPr lang="en-US" dirty="0"/>
              <a:t>Data Visualization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92F419A1-855A-28C8-397D-00534A4D6C69}"/>
              </a:ext>
            </a:extLst>
          </p:cNvPr>
          <p:cNvSpPr txBox="1"/>
          <p:nvPr/>
        </p:nvSpPr>
        <p:spPr>
          <a:xfrm>
            <a:off x="2941845" y="3914412"/>
            <a:ext cx="809837" cy="830997"/>
          </a:xfrm>
          <a:prstGeom prst="rect">
            <a:avLst/>
          </a:prstGeom>
          <a:noFill/>
        </p:spPr>
        <p:txBody>
          <a:bodyPr wrap="none" rtlCol="0">
            <a:spAutoFit/>
          </a:bodyPr>
          <a:lstStyle/>
          <a:p>
            <a:r>
              <a:rPr lang="en-US" sz="4800" dirty="0">
                <a:solidFill>
                  <a:schemeClr val="accent2">
                    <a:lumMod val="75000"/>
                  </a:schemeClr>
                </a:solidFill>
              </a:rPr>
              <a:t>16</a:t>
            </a:r>
          </a:p>
        </p:txBody>
      </p:sp>
      <p:sp>
        <p:nvSpPr>
          <p:cNvPr id="15" name="TextBox 14">
            <a:extLst>
              <a:ext uri="{FF2B5EF4-FFF2-40B4-BE49-F238E27FC236}">
                <a16:creationId xmlns:a16="http://schemas.microsoft.com/office/drawing/2014/main" id="{C8D57061-669A-E282-37E2-C03C17D5ED29}"/>
              </a:ext>
            </a:extLst>
          </p:cNvPr>
          <p:cNvSpPr txBox="1"/>
          <p:nvPr/>
        </p:nvSpPr>
        <p:spPr>
          <a:xfrm>
            <a:off x="8037248" y="3914411"/>
            <a:ext cx="1435008" cy="830997"/>
          </a:xfrm>
          <a:prstGeom prst="rect">
            <a:avLst/>
          </a:prstGeom>
          <a:noFill/>
        </p:spPr>
        <p:txBody>
          <a:bodyPr wrap="none" rtlCol="0">
            <a:spAutoFit/>
          </a:bodyPr>
          <a:lstStyle>
            <a:defPPr>
              <a:defRPr lang="en-US"/>
            </a:defPPr>
            <a:lvl1pPr>
              <a:defRPr sz="4800">
                <a:solidFill>
                  <a:schemeClr val="accent2">
                    <a:lumMod val="75000"/>
                  </a:schemeClr>
                </a:solidFill>
              </a:defRPr>
            </a:lvl1pPr>
          </a:lstStyle>
          <a:p>
            <a:r>
              <a:rPr lang="en-US" dirty="0"/>
              <a:t>1898</a:t>
            </a:r>
          </a:p>
        </p:txBody>
      </p:sp>
      <p:sp>
        <p:nvSpPr>
          <p:cNvPr id="16" name="TextBox 15">
            <a:extLst>
              <a:ext uri="{FF2B5EF4-FFF2-40B4-BE49-F238E27FC236}">
                <a16:creationId xmlns:a16="http://schemas.microsoft.com/office/drawing/2014/main" id="{8DDD6698-3505-FC84-6724-5C18199456C6}"/>
              </a:ext>
            </a:extLst>
          </p:cNvPr>
          <p:cNvSpPr txBox="1"/>
          <p:nvPr/>
        </p:nvSpPr>
        <p:spPr>
          <a:xfrm>
            <a:off x="13454786" y="3920613"/>
            <a:ext cx="1435008" cy="830997"/>
          </a:xfrm>
          <a:prstGeom prst="rect">
            <a:avLst/>
          </a:prstGeom>
          <a:noFill/>
        </p:spPr>
        <p:txBody>
          <a:bodyPr wrap="none" rtlCol="0">
            <a:spAutoFit/>
          </a:bodyPr>
          <a:lstStyle>
            <a:defPPr>
              <a:defRPr lang="en-US"/>
            </a:defPPr>
            <a:lvl1pPr>
              <a:defRPr sz="4800">
                <a:solidFill>
                  <a:schemeClr val="accent2">
                    <a:lumMod val="75000"/>
                  </a:schemeClr>
                </a:solidFill>
              </a:defRPr>
            </a:lvl1pPr>
          </a:lstStyle>
          <a:p>
            <a:r>
              <a:rPr lang="en-US"/>
              <a:t>2138</a:t>
            </a:r>
            <a:endParaRPr lang="en-US" dirty="0"/>
          </a:p>
        </p:txBody>
      </p:sp>
      <p:sp>
        <p:nvSpPr>
          <p:cNvPr id="17" name="TextBox 16">
            <a:extLst>
              <a:ext uri="{FF2B5EF4-FFF2-40B4-BE49-F238E27FC236}">
                <a16:creationId xmlns:a16="http://schemas.microsoft.com/office/drawing/2014/main" id="{B90C8BF0-11FF-7D44-78AA-339550EB7740}"/>
              </a:ext>
            </a:extLst>
          </p:cNvPr>
          <p:cNvSpPr txBox="1"/>
          <p:nvPr/>
        </p:nvSpPr>
        <p:spPr>
          <a:xfrm>
            <a:off x="2184030" y="5957089"/>
            <a:ext cx="2858475" cy="523220"/>
          </a:xfrm>
          <a:prstGeom prst="rect">
            <a:avLst/>
          </a:prstGeom>
          <a:noFill/>
        </p:spPr>
        <p:txBody>
          <a:bodyPr wrap="none" rtlCol="0">
            <a:spAutoFit/>
          </a:bodyPr>
          <a:lstStyle/>
          <a:p>
            <a:r>
              <a:rPr lang="en-US" sz="2800" dirty="0"/>
              <a:t>Unique Categories</a:t>
            </a:r>
          </a:p>
        </p:txBody>
      </p:sp>
      <p:sp>
        <p:nvSpPr>
          <p:cNvPr id="18" name="TextBox 17">
            <a:extLst>
              <a:ext uri="{FF2B5EF4-FFF2-40B4-BE49-F238E27FC236}">
                <a16:creationId xmlns:a16="http://schemas.microsoft.com/office/drawing/2014/main" id="{444AAD7C-0671-082F-564B-5487CD89082F}"/>
              </a:ext>
            </a:extLst>
          </p:cNvPr>
          <p:cNvSpPr txBox="1"/>
          <p:nvPr/>
        </p:nvSpPr>
        <p:spPr>
          <a:xfrm>
            <a:off x="7392969" y="5480035"/>
            <a:ext cx="2723566" cy="954107"/>
          </a:xfrm>
          <a:prstGeom prst="rect">
            <a:avLst/>
          </a:prstGeom>
          <a:noFill/>
        </p:spPr>
        <p:txBody>
          <a:bodyPr wrap="square" rtlCol="0">
            <a:spAutoFit/>
          </a:bodyPr>
          <a:lstStyle>
            <a:defPPr>
              <a:defRPr lang="en-US"/>
            </a:defPPr>
            <a:lvl1pPr>
              <a:defRPr sz="2800"/>
            </a:lvl1pPr>
          </a:lstStyle>
          <a:p>
            <a:pPr algn="ctr"/>
            <a:r>
              <a:rPr lang="en-US" dirty="0"/>
              <a:t>Reactions to Animal’s post</a:t>
            </a:r>
          </a:p>
        </p:txBody>
      </p:sp>
      <p:sp>
        <p:nvSpPr>
          <p:cNvPr id="19" name="TextBox 18">
            <a:extLst>
              <a:ext uri="{FF2B5EF4-FFF2-40B4-BE49-F238E27FC236}">
                <a16:creationId xmlns:a16="http://schemas.microsoft.com/office/drawing/2014/main" id="{74D5B426-6F7D-17CF-A8D5-61CA5620EBA4}"/>
              </a:ext>
            </a:extLst>
          </p:cNvPr>
          <p:cNvSpPr txBox="1"/>
          <p:nvPr/>
        </p:nvSpPr>
        <p:spPr>
          <a:xfrm>
            <a:off x="12731104" y="5061295"/>
            <a:ext cx="2858475" cy="1384995"/>
          </a:xfrm>
          <a:prstGeom prst="rect">
            <a:avLst/>
          </a:prstGeom>
          <a:noFill/>
        </p:spPr>
        <p:txBody>
          <a:bodyPr wrap="square" rtlCol="0">
            <a:spAutoFit/>
          </a:bodyPr>
          <a:lstStyle>
            <a:defPPr>
              <a:defRPr lang="en-US"/>
            </a:defPPr>
            <a:lvl1pPr algn="ctr">
              <a:defRPr sz="2800"/>
            </a:lvl1pPr>
          </a:lstStyle>
          <a:p>
            <a:r>
              <a:rPr lang="en-US" dirty="0"/>
              <a:t>Month with highest number of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US"/>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US"/>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F133C20C-EA49-6FF4-AE1C-4DE5D49EDCBF}"/>
              </a:ext>
            </a:extLst>
          </p:cNvPr>
          <p:cNvGraphicFramePr>
            <a:graphicFrameLocks/>
          </p:cNvGraphicFramePr>
          <p:nvPr>
            <p:extLst>
              <p:ext uri="{D42A27DB-BD31-4B8C-83A1-F6EECF244321}">
                <p14:modId xmlns:p14="http://schemas.microsoft.com/office/powerpoint/2010/main" val="3859631725"/>
              </p:ext>
            </p:extLst>
          </p:nvPr>
        </p:nvGraphicFramePr>
        <p:xfrm>
          <a:off x="10712333" y="1691680"/>
          <a:ext cx="7029373" cy="733802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a:ext uri="{FF2B5EF4-FFF2-40B4-BE49-F238E27FC236}">
                <a16:creationId xmlns:a16="http://schemas.microsoft.com/office/drawing/2014/main" id="{3F35B60E-37B5-0EFF-9BF5-960A5DF0701B}"/>
              </a:ext>
            </a:extLst>
          </p:cNvPr>
          <p:cNvGraphicFramePr>
            <a:graphicFrameLocks/>
          </p:cNvGraphicFramePr>
          <p:nvPr>
            <p:extLst>
              <p:ext uri="{D42A27DB-BD31-4B8C-83A1-F6EECF244321}">
                <p14:modId xmlns:p14="http://schemas.microsoft.com/office/powerpoint/2010/main" val="3170953779"/>
              </p:ext>
            </p:extLst>
          </p:nvPr>
        </p:nvGraphicFramePr>
        <p:xfrm>
          <a:off x="2724116" y="1685152"/>
          <a:ext cx="7542437" cy="7344548"/>
        </p:xfrm>
        <a:graphic>
          <a:graphicData uri="http://schemas.openxmlformats.org/drawingml/2006/chart">
            <c:chart xmlns:c="http://schemas.openxmlformats.org/drawingml/2006/chart" xmlns:r="http://schemas.openxmlformats.org/officeDocument/2006/relationships" r:id="rId8"/>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516282" y="4633534"/>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593489" y="22618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608022" y="7718023"/>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4131847" y="1161805"/>
            <a:ext cx="4807609" cy="7963390"/>
          </a:xfrm>
          <a:prstGeom prst="rect">
            <a:avLst/>
          </a:prstGeom>
        </p:spPr>
      </p:pic>
      <p:sp>
        <p:nvSpPr>
          <p:cNvPr id="6" name="TextBox 6"/>
          <p:cNvSpPr txBox="1"/>
          <p:nvPr/>
        </p:nvSpPr>
        <p:spPr>
          <a:xfrm>
            <a:off x="81647" y="4543896"/>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rPr>
              <a:t>Summary</a:t>
            </a:r>
          </a:p>
        </p:txBody>
      </p:sp>
      <p:grpSp>
        <p:nvGrpSpPr>
          <p:cNvPr id="7" name="Group 7"/>
          <p:cNvGrpSpPr/>
          <p:nvPr/>
        </p:nvGrpSpPr>
        <p:grpSpPr>
          <a:xfrm>
            <a:off x="327032" y="9481425"/>
            <a:ext cx="8612424"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78710"/>
            <a:chOff x="0" y="-47625"/>
            <a:chExt cx="7569956" cy="1171614"/>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31999"/>
            </a:xfrm>
            <a:prstGeom prst="rect">
              <a:avLst/>
            </a:prstGeom>
          </p:spPr>
          <p:txBody>
            <a:bodyPr lIns="0" tIns="0" rIns="0" bIns="0" rtlCol="0" anchor="t">
              <a:spAutoFit/>
            </a:bodyPr>
            <a:lstStyle/>
            <a:p>
              <a:pPr>
                <a:lnSpc>
                  <a:spcPts val="2660"/>
                </a:lnSpc>
              </a:pPr>
              <a:endParaRPr lang="en-US" sz="1900" spc="-19" dirty="0">
                <a:solidFill>
                  <a:srgbClr val="000000"/>
                </a:solidFill>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66624"/>
            </a:xfrm>
            <a:prstGeom prst="rect">
              <a:avLst/>
            </a:prstGeom>
          </p:spPr>
          <p:txBody>
            <a:bodyPr lIns="0" tIns="0" rIns="0" bIns="0" rtlCol="0" anchor="t">
              <a:spAutoFit/>
            </a:bodyPr>
            <a:lstStyle/>
            <a:p>
              <a:pPr>
                <a:lnSpc>
                  <a:spcPts val="2940"/>
                </a:lnSpc>
              </a:pPr>
              <a:endParaRPr lang="en-US" sz="2100" spc="-21" dirty="0">
                <a:solidFill>
                  <a:srgbClr val="000000"/>
                </a:solidFill>
              </a:endParaRPr>
            </a:p>
          </p:txBody>
        </p:sp>
      </p:grpSp>
      <p:sp>
        <p:nvSpPr>
          <p:cNvPr id="27" name="TextBox 26">
            <a:extLst>
              <a:ext uri="{FF2B5EF4-FFF2-40B4-BE49-F238E27FC236}">
                <a16:creationId xmlns:a16="http://schemas.microsoft.com/office/drawing/2014/main" id="{2156924F-1274-59E0-9DC3-CF3D2B8866C9}"/>
              </a:ext>
            </a:extLst>
          </p:cNvPr>
          <p:cNvSpPr txBox="1"/>
          <p:nvPr/>
        </p:nvSpPr>
        <p:spPr>
          <a:xfrm>
            <a:off x="9348546" y="1887979"/>
            <a:ext cx="8406054" cy="1969770"/>
          </a:xfrm>
          <a:prstGeom prst="rect">
            <a:avLst/>
          </a:prstGeom>
          <a:noFill/>
        </p:spPr>
        <p:txBody>
          <a:bodyPr wrap="square" rtlCol="0">
            <a:spAutoFit/>
          </a:bodyPr>
          <a:lstStyle/>
          <a:p>
            <a:r>
              <a:rPr lang="en-IN" sz="3200" b="1" dirty="0">
                <a:effectLst/>
              </a:rPr>
              <a:t>ANALYSIS</a:t>
            </a:r>
          </a:p>
          <a:p>
            <a:pPr algn="just"/>
            <a:r>
              <a:rPr lang="en-IN" sz="2400" dirty="0">
                <a:effectLst/>
              </a:rPr>
              <a:t>Animals and science are the two most popular categories of content, showing that people enjoy "real-life" and "factual" content the most.</a:t>
            </a:r>
          </a:p>
          <a:p>
            <a:endParaRPr lang="en-US" dirty="0"/>
          </a:p>
        </p:txBody>
      </p:sp>
      <p:sp>
        <p:nvSpPr>
          <p:cNvPr id="28" name="TextBox 27">
            <a:extLst>
              <a:ext uri="{FF2B5EF4-FFF2-40B4-BE49-F238E27FC236}">
                <a16:creationId xmlns:a16="http://schemas.microsoft.com/office/drawing/2014/main" id="{7424DE74-EF52-1F96-E243-E41A4FE67271}"/>
              </a:ext>
            </a:extLst>
          </p:cNvPr>
          <p:cNvSpPr txBox="1"/>
          <p:nvPr/>
        </p:nvSpPr>
        <p:spPr>
          <a:xfrm>
            <a:off x="9348546" y="4137194"/>
            <a:ext cx="8399569" cy="2923877"/>
          </a:xfrm>
          <a:prstGeom prst="rect">
            <a:avLst/>
          </a:prstGeom>
          <a:noFill/>
        </p:spPr>
        <p:txBody>
          <a:bodyPr wrap="square" rtlCol="0">
            <a:spAutoFit/>
          </a:bodyPr>
          <a:lstStyle>
            <a:defPPr>
              <a:defRPr lang="en-US"/>
            </a:defPPr>
            <a:lvl1pPr>
              <a:defRPr sz="3200" b="1">
                <a:effectLst/>
              </a:defRPr>
            </a:lvl1pPr>
          </a:lstStyle>
          <a:p>
            <a:r>
              <a:rPr lang="en-IN" dirty="0"/>
              <a:t>INSIGHT</a:t>
            </a:r>
          </a:p>
          <a:p>
            <a:pPr algn="just"/>
            <a:r>
              <a:rPr lang="en-IN" sz="2400" b="0" dirty="0"/>
              <a:t>Food is a common theme with the top 5 categories with "Healthy Eating" ranking the highest. This may give an indication to the audience within your user base. You could use this insight to create a campaign and work with healthy eating brands to boost user engagement.</a:t>
            </a:r>
          </a:p>
          <a:p>
            <a:endParaRPr lang="en-US" dirty="0"/>
          </a:p>
        </p:txBody>
      </p:sp>
      <p:sp>
        <p:nvSpPr>
          <p:cNvPr id="29" name="TextBox 28">
            <a:extLst>
              <a:ext uri="{FF2B5EF4-FFF2-40B4-BE49-F238E27FC236}">
                <a16:creationId xmlns:a16="http://schemas.microsoft.com/office/drawing/2014/main" id="{B1241688-128B-07EE-A6EE-050209D06318}"/>
              </a:ext>
            </a:extLst>
          </p:cNvPr>
          <p:cNvSpPr txBox="1"/>
          <p:nvPr/>
        </p:nvSpPr>
        <p:spPr>
          <a:xfrm>
            <a:off x="9375857" y="7047476"/>
            <a:ext cx="8787054" cy="2708434"/>
          </a:xfrm>
          <a:prstGeom prst="rect">
            <a:avLst/>
          </a:prstGeom>
          <a:noFill/>
        </p:spPr>
        <p:txBody>
          <a:bodyPr wrap="square" rtlCol="0">
            <a:spAutoFit/>
          </a:bodyPr>
          <a:lstStyle/>
          <a:p>
            <a:r>
              <a:rPr lang="en-IN" sz="3200" b="1" dirty="0">
                <a:effectLst/>
              </a:rPr>
              <a:t>NEXT STEPS</a:t>
            </a:r>
          </a:p>
          <a:p>
            <a:pPr algn="just"/>
            <a:r>
              <a:rPr lang="en-US" sz="2400" b="0" i="0" dirty="0">
                <a:effectLst/>
                <a:cs typeface="Arial" panose="020B0604020202020204" pitchFamily="34" charset="0"/>
              </a:rPr>
              <a:t>It should come as no surprise that technological content is among the top categories given the advancement of technology. It indicates that users like your technological material. Working with some of the biggest digital companies in the world is something I would suggest doing because it would undoubtedly increase user engagement.</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{747E29F2-955A-B54A-A492-6818FB0D9D7B}tf10001121_mac</Template>
  <TotalTime>175</TotalTime>
  <Words>357</Words>
  <Application>Microsoft Macintosh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ROUNAK SAHA</cp:lastModifiedBy>
  <cp:revision>12</cp:revision>
  <dcterms:created xsi:type="dcterms:W3CDTF">2006-08-16T00:00:00Z</dcterms:created>
  <dcterms:modified xsi:type="dcterms:W3CDTF">2024-08-17T18:01:39Z</dcterms:modified>
  <dc:identifier>DAEhDyfaYKE</dc:identifier>
</cp:coreProperties>
</file>